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2" r:id="rId6"/>
    <p:sldId id="257" r:id="rId7"/>
    <p:sldId id="258" r:id="rId8"/>
    <p:sldId id="272" r:id="rId9"/>
    <p:sldId id="273" r:id="rId10"/>
    <p:sldId id="274" r:id="rId11"/>
    <p:sldId id="275" r:id="rId12"/>
    <p:sldId id="270" r:id="rId13"/>
    <p:sldId id="269" r:id="rId1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77C53-0B2F-47B0-873F-C9429F191433}" v="835" dt="2026-02-11T16:13:48.032"/>
    <p1510:client id="{DB816B3E-53C0-85AB-4D77-3DB421CBA00B}" v="3" dt="2026-02-12T17:46:09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Connelly" userId="75b9f693-fef7-4ceb-a597-d12041904d97" providerId="ADAL" clId="{7131D4E5-8075-47F6-BFB7-27FDD6C37102}"/>
    <pc:docChg chg="undo custSel addSld delSld modSld sldOrd modNotesMaster">
      <pc:chgData name="Patrick Connelly" userId="75b9f693-fef7-4ceb-a597-d12041904d97" providerId="ADAL" clId="{7131D4E5-8075-47F6-BFB7-27FDD6C37102}" dt="2026-02-11T16:13:48.032" v="1770" actId="20577"/>
      <pc:docMkLst>
        <pc:docMk/>
      </pc:docMkLst>
      <pc:sldChg chg="mod modShow">
        <pc:chgData name="Patrick Connelly" userId="75b9f693-fef7-4ceb-a597-d12041904d97" providerId="ADAL" clId="{7131D4E5-8075-47F6-BFB7-27FDD6C37102}" dt="2026-02-09T18:33:36.738" v="1224" actId="729"/>
        <pc:sldMkLst>
          <pc:docMk/>
          <pc:sldMk cId="1455219811" sldId="257"/>
        </pc:sldMkLst>
      </pc:sldChg>
      <pc:sldChg chg="modSp mod">
        <pc:chgData name="Patrick Connelly" userId="75b9f693-fef7-4ceb-a597-d12041904d97" providerId="ADAL" clId="{7131D4E5-8075-47F6-BFB7-27FDD6C37102}" dt="2026-02-06T15:37:30.312" v="879" actId="20577"/>
        <pc:sldMkLst>
          <pc:docMk/>
          <pc:sldMk cId="1877213427" sldId="258"/>
        </pc:sldMkLst>
        <pc:spChg chg="mod">
          <ac:chgData name="Patrick Connelly" userId="75b9f693-fef7-4ceb-a597-d12041904d97" providerId="ADAL" clId="{7131D4E5-8075-47F6-BFB7-27FDD6C37102}" dt="2026-02-06T15:37:30.312" v="879" actId="20577"/>
          <ac:spMkLst>
            <pc:docMk/>
            <pc:sldMk cId="1877213427" sldId="258"/>
            <ac:spMk id="5" creationId="{5C6096CC-7720-CEB2-A550-7D0F490A35D0}"/>
          </ac:spMkLst>
        </pc:spChg>
      </pc:sldChg>
      <pc:sldChg chg="modSp mod">
        <pc:chgData name="Patrick Connelly" userId="75b9f693-fef7-4ceb-a597-d12041904d97" providerId="ADAL" clId="{7131D4E5-8075-47F6-BFB7-27FDD6C37102}" dt="2026-02-09T18:35:46.112" v="1229" actId="255"/>
        <pc:sldMkLst>
          <pc:docMk/>
          <pc:sldMk cId="3156548934" sldId="270"/>
        </pc:sldMkLst>
        <pc:spChg chg="mod">
          <ac:chgData name="Patrick Connelly" userId="75b9f693-fef7-4ceb-a597-d12041904d97" providerId="ADAL" clId="{7131D4E5-8075-47F6-BFB7-27FDD6C37102}" dt="2026-02-09T18:35:46.112" v="1229" actId="255"/>
          <ac:spMkLst>
            <pc:docMk/>
            <pc:sldMk cId="3156548934" sldId="270"/>
            <ac:spMk id="14" creationId="{E1BF4B05-6E85-C641-FC3E-ED73969EB3BA}"/>
          </ac:spMkLst>
        </pc:spChg>
      </pc:sldChg>
      <pc:sldChg chg="modSp mod">
        <pc:chgData name="Patrick Connelly" userId="75b9f693-fef7-4ceb-a597-d12041904d97" providerId="ADAL" clId="{7131D4E5-8075-47F6-BFB7-27FDD6C37102}" dt="2026-02-09T18:31:20.156" v="1204" actId="20577"/>
        <pc:sldMkLst>
          <pc:docMk/>
          <pc:sldMk cId="4050904457" sldId="272"/>
        </pc:sldMkLst>
        <pc:spChg chg="mod">
          <ac:chgData name="Patrick Connelly" userId="75b9f693-fef7-4ceb-a597-d12041904d97" providerId="ADAL" clId="{7131D4E5-8075-47F6-BFB7-27FDD6C37102}" dt="2026-02-09T18:31:20.156" v="1204" actId="20577"/>
          <ac:spMkLst>
            <pc:docMk/>
            <pc:sldMk cId="4050904457" sldId="272"/>
            <ac:spMk id="2" creationId="{EBC73EBE-61EF-ED8D-D13E-499EEEEE0611}"/>
          </ac:spMkLst>
        </pc:spChg>
        <pc:spChg chg="mod">
          <ac:chgData name="Patrick Connelly" userId="75b9f693-fef7-4ceb-a597-d12041904d97" providerId="ADAL" clId="{7131D4E5-8075-47F6-BFB7-27FDD6C37102}" dt="2026-02-09T18:31:00.143" v="1194" actId="20577"/>
          <ac:spMkLst>
            <pc:docMk/>
            <pc:sldMk cId="4050904457" sldId="272"/>
            <ac:spMk id="5" creationId="{85F680D3-A548-9FF4-F52A-7243E1091986}"/>
          </ac:spMkLst>
        </pc:spChg>
      </pc:sldChg>
      <pc:sldChg chg="modSp add mod ord modNotesTx">
        <pc:chgData name="Patrick Connelly" userId="75b9f693-fef7-4ceb-a597-d12041904d97" providerId="ADAL" clId="{7131D4E5-8075-47F6-BFB7-27FDD6C37102}" dt="2026-02-11T16:06:19.546" v="1425" actId="20577"/>
        <pc:sldMkLst>
          <pc:docMk/>
          <pc:sldMk cId="3577163201" sldId="273"/>
        </pc:sldMkLst>
        <pc:spChg chg="mod">
          <ac:chgData name="Patrick Connelly" userId="75b9f693-fef7-4ceb-a597-d12041904d97" providerId="ADAL" clId="{7131D4E5-8075-47F6-BFB7-27FDD6C37102}" dt="2026-02-04T18:50:09.597" v="95" actId="1076"/>
          <ac:spMkLst>
            <pc:docMk/>
            <pc:sldMk cId="3577163201" sldId="273"/>
            <ac:spMk id="2" creationId="{21A73419-8F50-AD56-F336-F45BCD68D75A}"/>
          </ac:spMkLst>
        </pc:spChg>
        <pc:spChg chg="mod">
          <ac:chgData name="Patrick Connelly" userId="75b9f693-fef7-4ceb-a597-d12041904d97" providerId="ADAL" clId="{7131D4E5-8075-47F6-BFB7-27FDD6C37102}" dt="2026-02-10T17:22:47.132" v="1252" actId="27636"/>
          <ac:spMkLst>
            <pc:docMk/>
            <pc:sldMk cId="3577163201" sldId="273"/>
            <ac:spMk id="14" creationId="{41F443FD-B9BD-D319-B8A2-3E2C8B168933}"/>
          </ac:spMkLst>
        </pc:spChg>
      </pc:sldChg>
      <pc:sldChg chg="modSp add mod ord modNotesTx">
        <pc:chgData name="Patrick Connelly" userId="75b9f693-fef7-4ceb-a597-d12041904d97" providerId="ADAL" clId="{7131D4E5-8075-47F6-BFB7-27FDD6C37102}" dt="2026-02-11T16:13:48.032" v="1770" actId="20577"/>
        <pc:sldMkLst>
          <pc:docMk/>
          <pc:sldMk cId="332389881" sldId="274"/>
        </pc:sldMkLst>
        <pc:spChg chg="mod">
          <ac:chgData name="Patrick Connelly" userId="75b9f693-fef7-4ceb-a597-d12041904d97" providerId="ADAL" clId="{7131D4E5-8075-47F6-BFB7-27FDD6C37102}" dt="2026-02-09T18:24:47.665" v="1035" actId="255"/>
          <ac:spMkLst>
            <pc:docMk/>
            <pc:sldMk cId="332389881" sldId="274"/>
            <ac:spMk id="14" creationId="{D0F64D1E-AC0E-EB99-7876-B7A418DA8C9F}"/>
          </ac:spMkLst>
        </pc:spChg>
      </pc:sldChg>
      <pc:sldChg chg="modSp add mod ord">
        <pc:chgData name="Patrick Connelly" userId="75b9f693-fef7-4ceb-a597-d12041904d97" providerId="ADAL" clId="{7131D4E5-8075-47F6-BFB7-27FDD6C37102}" dt="2026-02-09T18:35:16.375" v="1228" actId="20577"/>
        <pc:sldMkLst>
          <pc:docMk/>
          <pc:sldMk cId="3088386181" sldId="275"/>
        </pc:sldMkLst>
        <pc:spChg chg="mod">
          <ac:chgData name="Patrick Connelly" userId="75b9f693-fef7-4ceb-a597-d12041904d97" providerId="ADAL" clId="{7131D4E5-8075-47F6-BFB7-27FDD6C37102}" dt="2026-02-05T15:26:53.371" v="230" actId="20577"/>
          <ac:spMkLst>
            <pc:docMk/>
            <pc:sldMk cId="3088386181" sldId="275"/>
            <ac:spMk id="2" creationId="{67FA241F-F71B-CF1B-98B8-CF43CA0856C1}"/>
          </ac:spMkLst>
        </pc:spChg>
        <pc:spChg chg="mod">
          <ac:chgData name="Patrick Connelly" userId="75b9f693-fef7-4ceb-a597-d12041904d97" providerId="ADAL" clId="{7131D4E5-8075-47F6-BFB7-27FDD6C37102}" dt="2026-02-09T18:35:16.375" v="1228" actId="20577"/>
          <ac:spMkLst>
            <pc:docMk/>
            <pc:sldMk cId="3088386181" sldId="275"/>
            <ac:spMk id="14" creationId="{3E700384-A224-C269-767F-C8F8F105385B}"/>
          </ac:spMkLst>
        </pc:spChg>
      </pc:sldChg>
    </pc:docChg>
  </pc:docChgLst>
  <pc:docChgLst>
    <pc:chgData name="Carolyn Dehner" userId="S::a30072812@mcla.edu::695de6b5-f11e-437a-a92a-419b10d25cb5" providerId="AD" clId="Web-{0759D792-9CE1-B74F-6AF3-4892136D82BB}"/>
    <pc:docChg chg="modSld">
      <pc:chgData name="Carolyn Dehner" userId="S::a30072812@mcla.edu::695de6b5-f11e-437a-a92a-419b10d25cb5" providerId="AD" clId="Web-{0759D792-9CE1-B74F-6AF3-4892136D82BB}" dt="2026-02-09T18:33:34.603" v="20" actId="1076"/>
      <pc:docMkLst>
        <pc:docMk/>
      </pc:docMkLst>
      <pc:sldChg chg="modSp">
        <pc:chgData name="Carolyn Dehner" userId="S::a30072812@mcla.edu::695de6b5-f11e-437a-a92a-419b10d25cb5" providerId="AD" clId="Web-{0759D792-9CE1-B74F-6AF3-4892136D82BB}" dt="2026-02-09T18:33:34.603" v="20" actId="1076"/>
        <pc:sldMkLst>
          <pc:docMk/>
          <pc:sldMk cId="3577163201" sldId="273"/>
        </pc:sldMkLst>
        <pc:spChg chg="mod">
          <ac:chgData name="Carolyn Dehner" userId="S::a30072812@mcla.edu::695de6b5-f11e-437a-a92a-419b10d25cb5" providerId="AD" clId="Web-{0759D792-9CE1-B74F-6AF3-4892136D82BB}" dt="2026-02-09T18:33:34.603" v="20" actId="1076"/>
          <ac:spMkLst>
            <pc:docMk/>
            <pc:sldMk cId="3577163201" sldId="273"/>
            <ac:spMk id="14" creationId="{41F443FD-B9BD-D319-B8A2-3E2C8B168933}"/>
          </ac:spMkLst>
        </pc:spChg>
      </pc:sldChg>
      <pc:sldChg chg="modSp">
        <pc:chgData name="Carolyn Dehner" userId="S::a30072812@mcla.edu::695de6b5-f11e-437a-a92a-419b10d25cb5" providerId="AD" clId="Web-{0759D792-9CE1-B74F-6AF3-4892136D82BB}" dt="2026-02-09T18:33:18.696" v="19" actId="1076"/>
        <pc:sldMkLst>
          <pc:docMk/>
          <pc:sldMk cId="332389881" sldId="274"/>
        </pc:sldMkLst>
        <pc:spChg chg="mod">
          <ac:chgData name="Carolyn Dehner" userId="S::a30072812@mcla.edu::695de6b5-f11e-437a-a92a-419b10d25cb5" providerId="AD" clId="Web-{0759D792-9CE1-B74F-6AF3-4892136D82BB}" dt="2026-02-09T18:33:18.696" v="19" actId="1076"/>
          <ac:spMkLst>
            <pc:docMk/>
            <pc:sldMk cId="332389881" sldId="274"/>
            <ac:spMk id="14" creationId="{D0F64D1E-AC0E-EB99-7876-B7A418DA8C9F}"/>
          </ac:spMkLst>
        </pc:spChg>
      </pc:sldChg>
      <pc:sldChg chg="modSp">
        <pc:chgData name="Carolyn Dehner" userId="S::a30072812@mcla.edu::695de6b5-f11e-437a-a92a-419b10d25cb5" providerId="AD" clId="Web-{0759D792-9CE1-B74F-6AF3-4892136D82BB}" dt="2026-02-09T18:31:30.858" v="18" actId="14100"/>
        <pc:sldMkLst>
          <pc:docMk/>
          <pc:sldMk cId="3088386181" sldId="275"/>
        </pc:sldMkLst>
        <pc:spChg chg="mod">
          <ac:chgData name="Carolyn Dehner" userId="S::a30072812@mcla.edu::695de6b5-f11e-437a-a92a-419b10d25cb5" providerId="AD" clId="Web-{0759D792-9CE1-B74F-6AF3-4892136D82BB}" dt="2026-02-09T18:30:50.076" v="16" actId="20577"/>
          <ac:spMkLst>
            <pc:docMk/>
            <pc:sldMk cId="3088386181" sldId="275"/>
            <ac:spMk id="2" creationId="{67FA241F-F71B-CF1B-98B8-CF43CA0856C1}"/>
          </ac:spMkLst>
        </pc:spChg>
        <pc:spChg chg="mod">
          <ac:chgData name="Carolyn Dehner" userId="S::a30072812@mcla.edu::695de6b5-f11e-437a-a92a-419b10d25cb5" providerId="AD" clId="Web-{0759D792-9CE1-B74F-6AF3-4892136D82BB}" dt="2026-02-09T18:31:30.858" v="18" actId="14100"/>
          <ac:spMkLst>
            <pc:docMk/>
            <pc:sldMk cId="3088386181" sldId="275"/>
            <ac:spMk id="14" creationId="{3E700384-A224-C269-767F-C8F8F105385B}"/>
          </ac:spMkLst>
        </pc:spChg>
      </pc:sldChg>
    </pc:docChg>
  </pc:docChgLst>
  <pc:docChgLst>
    <pc:chgData name="Jason Canales" userId="S::a10001460@mcla.edu::0c52aa74-39d0-4a41-bc32-cbe1a270e94e" providerId="AD" clId="Web-{5C24BDA2-E107-0B8C-0CA7-38C353F59F0D}"/>
    <pc:docChg chg="modSld">
      <pc:chgData name="Jason Canales" userId="S::a10001460@mcla.edu::0c52aa74-39d0-4a41-bc32-cbe1a270e94e" providerId="AD" clId="Web-{5C24BDA2-E107-0B8C-0CA7-38C353F59F0D}" dt="2026-02-05T20:51:25.336" v="17" actId="20577"/>
      <pc:docMkLst>
        <pc:docMk/>
      </pc:docMkLst>
      <pc:sldChg chg="modSp">
        <pc:chgData name="Jason Canales" userId="S::a10001460@mcla.edu::0c52aa74-39d0-4a41-bc32-cbe1a270e94e" providerId="AD" clId="Web-{5C24BDA2-E107-0B8C-0CA7-38C353F59F0D}" dt="2026-02-05T20:45:41.502" v="3" actId="20577"/>
        <pc:sldMkLst>
          <pc:docMk/>
          <pc:sldMk cId="3577163201" sldId="273"/>
        </pc:sldMkLst>
        <pc:spChg chg="mod">
          <ac:chgData name="Jason Canales" userId="S::a10001460@mcla.edu::0c52aa74-39d0-4a41-bc32-cbe1a270e94e" providerId="AD" clId="Web-{5C24BDA2-E107-0B8C-0CA7-38C353F59F0D}" dt="2026-02-05T20:45:41.502" v="3" actId="20577"/>
          <ac:spMkLst>
            <pc:docMk/>
            <pc:sldMk cId="3577163201" sldId="273"/>
            <ac:spMk id="14" creationId="{41F443FD-B9BD-D319-B8A2-3E2C8B168933}"/>
          </ac:spMkLst>
        </pc:spChg>
      </pc:sldChg>
      <pc:sldChg chg="modSp">
        <pc:chgData name="Jason Canales" userId="S::a10001460@mcla.edu::0c52aa74-39d0-4a41-bc32-cbe1a270e94e" providerId="AD" clId="Web-{5C24BDA2-E107-0B8C-0CA7-38C353F59F0D}" dt="2026-02-05T20:51:25.336" v="17" actId="20577"/>
        <pc:sldMkLst>
          <pc:docMk/>
          <pc:sldMk cId="332389881" sldId="274"/>
        </pc:sldMkLst>
        <pc:spChg chg="mod">
          <ac:chgData name="Jason Canales" userId="S::a10001460@mcla.edu::0c52aa74-39d0-4a41-bc32-cbe1a270e94e" providerId="AD" clId="Web-{5C24BDA2-E107-0B8C-0CA7-38C353F59F0D}" dt="2026-02-05T20:51:25.336" v="17" actId="20577"/>
          <ac:spMkLst>
            <pc:docMk/>
            <pc:sldMk cId="332389881" sldId="274"/>
            <ac:spMk id="14" creationId="{D0F64D1E-AC0E-EB99-7876-B7A418DA8C9F}"/>
          </ac:spMkLst>
        </pc:spChg>
      </pc:sldChg>
      <pc:sldChg chg="modSp">
        <pc:chgData name="Jason Canales" userId="S::a10001460@mcla.edu::0c52aa74-39d0-4a41-bc32-cbe1a270e94e" providerId="AD" clId="Web-{5C24BDA2-E107-0B8C-0CA7-38C353F59F0D}" dt="2026-02-05T20:51:02.961" v="15" actId="20577"/>
        <pc:sldMkLst>
          <pc:docMk/>
          <pc:sldMk cId="3088386181" sldId="275"/>
        </pc:sldMkLst>
        <pc:spChg chg="mod">
          <ac:chgData name="Jason Canales" userId="S::a10001460@mcla.edu::0c52aa74-39d0-4a41-bc32-cbe1a270e94e" providerId="AD" clId="Web-{5C24BDA2-E107-0B8C-0CA7-38C353F59F0D}" dt="2026-02-05T20:51:02.961" v="15" actId="20577"/>
          <ac:spMkLst>
            <pc:docMk/>
            <pc:sldMk cId="3088386181" sldId="275"/>
            <ac:spMk id="14" creationId="{3E700384-A224-C269-767F-C8F8F105385B}"/>
          </ac:spMkLst>
        </pc:spChg>
      </pc:sldChg>
    </pc:docChg>
  </pc:docChgLst>
  <pc:docChgLst>
    <pc:chgData name="Joshua Mendel" userId="S::a10001183@mcla.edu::95bc6c59-7edb-4ccb-a292-cffc88001ef3" providerId="AD" clId="Web-{DB816B3E-53C0-85AB-4D77-3DB421CBA00B}"/>
    <pc:docChg chg="modSld">
      <pc:chgData name="Joshua Mendel" userId="S::a10001183@mcla.edu::95bc6c59-7edb-4ccb-a292-cffc88001ef3" providerId="AD" clId="Web-{DB816B3E-53C0-85AB-4D77-3DB421CBA00B}" dt="2026-02-12T17:46:06.967" v="1" actId="20577"/>
      <pc:docMkLst>
        <pc:docMk/>
      </pc:docMkLst>
      <pc:sldChg chg="modSp">
        <pc:chgData name="Joshua Mendel" userId="S::a10001183@mcla.edu::95bc6c59-7edb-4ccb-a292-cffc88001ef3" providerId="AD" clId="Web-{DB816B3E-53C0-85AB-4D77-3DB421CBA00B}" dt="2026-02-12T17:46:06.967" v="1" actId="20577"/>
        <pc:sldMkLst>
          <pc:docMk/>
          <pc:sldMk cId="4016590889" sldId="256"/>
        </pc:sldMkLst>
        <pc:spChg chg="mod">
          <ac:chgData name="Joshua Mendel" userId="S::a10001183@mcla.edu::95bc6c59-7edb-4ccb-a292-cffc88001ef3" providerId="AD" clId="Web-{DB816B3E-53C0-85AB-4D77-3DB421CBA00B}" dt="2026-02-12T17:46:06.967" v="1" actId="20577"/>
          <ac:spMkLst>
            <pc:docMk/>
            <pc:sldMk cId="4016590889" sldId="256"/>
            <ac:spMk id="3" creationId="{031961DE-BED3-632B-5194-2307544797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EB7999C-F73A-4F9C-BF38-B0D0DD52EB08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90A2358-135E-4696-880C-9DAFAF64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Market research by ADV embedded in most of this work. Data to come soon, will help shape identity, compared to other institutions and what strikes a never with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A2358-135E-4696-880C-9DAFAF645A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8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Spring travel courses: Brazil, South Africa, Ireland, London, Civil Rights Bus Tour; South Africa and London are fully supported by donors. We have lots of scholarships available for students. Jeannette is co-leading the civil rights bus trip</a:t>
            </a:r>
          </a:p>
          <a:p>
            <a:r>
              <a:rPr lang="en-US"/>
              <a:t>Spencer is also running his service trip to Belize as well</a:t>
            </a:r>
          </a:p>
          <a:p>
            <a:endParaRPr lang="en-US"/>
          </a:p>
          <a:p>
            <a:r>
              <a:rPr lang="en-US"/>
              <a:t>Staff hires: Director of Academic Advising, Assistant Director of New Student Programs &amp; First Gen, Assistant Director of Academic Advising and Support, Director of </a:t>
            </a:r>
            <a:r>
              <a:rPr lang="en-US" err="1"/>
              <a:t>TRiO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Advancement funds will be used to support hiring in the Trombly-</a:t>
            </a:r>
            <a:r>
              <a:rPr lang="en-US" err="1"/>
              <a:t>Westall</a:t>
            </a:r>
            <a:r>
              <a:rPr lang="en-US"/>
              <a:t> center</a:t>
            </a:r>
          </a:p>
          <a:p>
            <a:r>
              <a:rPr lang="en-US"/>
              <a:t>LEAH group from Boston coming to campus, interested in furthering stem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A2358-135E-4696-880C-9DAFAF645A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8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0E0C6-FB0D-C1FF-F81C-40B8A861D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AE710-37D4-CDB7-56E1-24B446879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97CDA-89A2-D549-4582-C7FD7719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41A45-11E3-1428-0514-9270B2B2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C017D-28D6-EF7C-0707-69F50605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5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9D9B-07D3-A6E3-F43E-AA58898E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2D5B7-BEFA-2820-D680-A089A5CB6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E7C28-5664-AAF4-A7DD-6A4A433B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3BEE-4015-3222-CFA5-AEE3DED6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FC296-FDC4-D777-2198-47FA9926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9BD66F-72C4-99BD-D095-6B03CE252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3A60F-3545-5F22-DF85-0E55CD947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47C41-21A4-3ECA-4F29-3C90F064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AA41C-5D27-D20A-6581-4FC56250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DF277-B4B6-0B78-4B83-1DD41DB3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0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ACF6-95E5-57F0-7E9B-9EEF4D13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E539E-A3D8-C0F8-7404-E6CBFAA2D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27248-6BC7-DF96-4550-5C140D935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58CB3-1E49-73CD-22EF-F1E8205A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2D766-E290-D3F4-AA0F-2F79CA3D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9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959A9-F12F-82B6-E34E-6209D7A8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D159D-5F07-F8ED-E9C4-52E2909A6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7956E-96C8-2585-0B59-203991C18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A4CED-49BF-15E6-FE8E-271047F0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1209-134D-7ACD-FC18-ABE5BA73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4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2369-0A56-43C0-4BCC-E493229A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91CC5-187D-6B35-8BF3-A8151261D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E1C75-E443-52D0-1EFB-20F122A99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20360-F18B-65F0-D89B-8EF1342E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AC2CA-9682-643A-D877-67BC76DD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F7229-6081-BF49-1D7F-3900A85C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5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57CA-B88E-C759-DEB4-7D8C74AC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D150D-0FD2-6520-772D-4D4E6AB9F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61D7C-D264-8C8F-7350-B8DB5F0AE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CC207-A027-6EEF-1948-53ADB9255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00889-AFFA-DC10-7C1E-698424753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43F0D8-7BF8-75ED-1122-86467DA0B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46BE3-F9B3-1C17-CDD1-B01C718E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F28D7-9979-9216-C962-34C91CE4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991D-CD55-A102-B2AF-88E4F8A0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76CDB-B5AE-1625-9696-0F0469A2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33AC7-47F8-A744-B9BB-E1E77408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B313E-C34A-0818-8A3C-7D3D8905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5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37AFD-386C-BCE6-1FD1-3F23894C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0DBA8-548E-1D99-EBDC-656A38F94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C109B-B274-8957-D6DA-913F68CB7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5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765D-859B-E147-0F05-6E9B8C87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D97DD-DF3E-1B0D-09FE-554ADC33A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88A90-7CC5-F3EB-60EC-EF8E5ED58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00D03-FD4D-93CD-1B96-1F7C1EF1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E570F-2EEC-F96E-C650-ED2D45CB8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AFC4E-FDCA-DFD2-5F4D-8250FC4C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1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5172-DCD0-ADB3-9DDC-F4CA1C6B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3653-DC4F-4AD8-FA5F-2732C487A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E0596-6B33-136A-2834-FF2915035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605F61-52AB-2F1A-C6C0-CDC9AC06E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8E421-1043-B03F-DA8E-1AB3AE77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09680-40B2-BD5E-ABEA-3B10246C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0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736E28-B75B-8369-6400-207517DD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99E18-43C8-6C23-1614-CE01F96D2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B1DD0-C559-48C1-CC43-6C3E6E44F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437AAD-F8C4-48B8-B867-F3C87279219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359BB-4CE0-3653-3D02-4DDBB5269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68C2-FB4D-CF9B-1392-F668F7689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4E4CA-E00A-49B6-84D7-1F3ED039D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2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la.edu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s://www.instagram.com/mcla_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view-su2.highspot.com/viewer/e2ffd7317e04a1982c5a8f7b4a6aaa39?iid=6570e303610497e1737cda7c#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86453-F187-D74F-7C9A-D3F052114A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B846E-E012-EBEE-E853-BE059D87D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76" y="109286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MCLA Strategic Planning 2025-2030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961DE-BED3-632B-5194-230754479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February 2026 Update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90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A3D27-BBC9-51C5-711B-035DD246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“I am confident that we will work together as a community to advance these goals and enhance the positive impact MCLA already has – on our students and their families, our 21,000 alumni, our faculty and staff, our city and the region, as well as the Commonwealth.”</a:t>
            </a: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							James Birge, Ph.D.</a:t>
            </a:r>
          </a:p>
        </p:txBody>
      </p:sp>
    </p:spTree>
    <p:extLst>
      <p:ext uri="{BB962C8B-B14F-4D97-AF65-F5344CB8AC3E}">
        <p14:creationId xmlns:p14="http://schemas.microsoft.com/office/powerpoint/2010/main" val="147737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3C68FA-FED0-0425-54E2-44630DCAD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668E5-0389-0097-E753-D74EF93D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Planning Timeline</a:t>
            </a:r>
            <a:b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2021 - 2028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D70E386-AC7A-E24C-7E68-12E2FE580E6A}"/>
              </a:ext>
            </a:extLst>
          </p:cNvPr>
          <p:cNvSpPr/>
          <p:nvPr/>
        </p:nvSpPr>
        <p:spPr>
          <a:xfrm>
            <a:off x="2112217" y="3763075"/>
            <a:ext cx="3449869" cy="14462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Strategic Facilities Planning</a:t>
            </a:r>
          </a:p>
          <a:p>
            <a:pPr algn="ctr"/>
            <a:r>
              <a:rPr lang="en-US"/>
              <a:t>2025-2026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DD6E72E-421B-C5ED-D192-CA2C27D01514}"/>
              </a:ext>
            </a:extLst>
          </p:cNvPr>
          <p:cNvSpPr/>
          <p:nvPr/>
        </p:nvSpPr>
        <p:spPr>
          <a:xfrm>
            <a:off x="7817067" y="2032170"/>
            <a:ext cx="3264408" cy="1325563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Strategic Planning</a:t>
            </a:r>
          </a:p>
          <a:p>
            <a:pPr algn="ctr"/>
            <a:r>
              <a:rPr lang="en-US"/>
              <a:t>2025-2030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1461554-9541-2AED-3C59-E6A8A61EBEB6}"/>
              </a:ext>
            </a:extLst>
          </p:cNvPr>
          <p:cNvSpPr/>
          <p:nvPr/>
        </p:nvSpPr>
        <p:spPr>
          <a:xfrm>
            <a:off x="6629915" y="3883771"/>
            <a:ext cx="3449869" cy="1393405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NECHE Interim Report</a:t>
            </a:r>
          </a:p>
          <a:p>
            <a:pPr algn="ctr"/>
            <a:r>
              <a:rPr lang="en-US"/>
              <a:t>2027-2028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F8AF1A8-AC7D-7E58-D82F-33238C82EAE5}"/>
              </a:ext>
            </a:extLst>
          </p:cNvPr>
          <p:cNvSpPr/>
          <p:nvPr/>
        </p:nvSpPr>
        <p:spPr>
          <a:xfrm>
            <a:off x="231986" y="2096027"/>
            <a:ext cx="3527625" cy="1322056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Pathways Campaign</a:t>
            </a:r>
          </a:p>
          <a:p>
            <a:pPr algn="ctr"/>
            <a:r>
              <a:rPr lang="en-US"/>
              <a:t>2021-2026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96E507D-695A-E343-1B39-58B42C019412}"/>
              </a:ext>
            </a:extLst>
          </p:cNvPr>
          <p:cNvSpPr/>
          <p:nvPr/>
        </p:nvSpPr>
        <p:spPr>
          <a:xfrm>
            <a:off x="4204891" y="2096028"/>
            <a:ext cx="3166895" cy="126170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NECHE 10 Year Review</a:t>
            </a:r>
          </a:p>
          <a:p>
            <a:pPr algn="ctr"/>
            <a:r>
              <a:rPr lang="en-US"/>
              <a:t>2022-2032</a:t>
            </a:r>
          </a:p>
        </p:txBody>
      </p:sp>
    </p:spTree>
    <p:extLst>
      <p:ext uri="{BB962C8B-B14F-4D97-AF65-F5344CB8AC3E}">
        <p14:creationId xmlns:p14="http://schemas.microsoft.com/office/powerpoint/2010/main" val="168849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52A1-DF00-3E32-6780-714565F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30486" cy="6351361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Opportunities, challenges, </a:t>
            </a:r>
            <a:b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achievements</a:t>
            </a: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9D09DE-7099-34A4-21A2-804B793C6EF2}"/>
              </a:ext>
            </a:extLst>
          </p:cNvPr>
          <p:cNvSpPr txBox="1"/>
          <p:nvPr/>
        </p:nvSpPr>
        <p:spPr>
          <a:xfrm>
            <a:off x="4932587" y="1536174"/>
            <a:ext cx="6681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by our distinctive public liberal arts mission, this strategic plan reflects MCLA’s deep commitment to academic excellence, innovation, and belonging. The plan represents a call to action, urging us all to challenge assumptions, think creatively about our work, and act strategically in pursuit of our shared goal of making MCLA a stronger, more accessible and student-centered institution.”</a:t>
            </a:r>
          </a:p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-President James Birge</a:t>
            </a:r>
          </a:p>
        </p:txBody>
      </p:sp>
    </p:spTree>
    <p:extLst>
      <p:ext uri="{BB962C8B-B14F-4D97-AF65-F5344CB8AC3E}">
        <p14:creationId xmlns:p14="http://schemas.microsoft.com/office/powerpoint/2010/main" val="145521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D63C9-4498-922B-6F15-71E0AAB7D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42E5-C509-FE63-4AF2-66D5DD49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79450"/>
            <a:ext cx="4430486" cy="6351361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</a:t>
            </a: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096CC-7720-CEB2-A550-7D0F490A35D0}"/>
              </a:ext>
            </a:extLst>
          </p:cNvPr>
          <p:cNvSpPr txBox="1"/>
          <p:nvPr/>
        </p:nvSpPr>
        <p:spPr>
          <a:xfrm>
            <a:off x="5010539" y="1193216"/>
            <a:ext cx="6539202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Nearly 600 community members participated in the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    strategic planning process with close to 1000 data points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    collected</a:t>
            </a:r>
          </a:p>
          <a:p>
            <a:pPr lvl="0"/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00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Over 75 community members are actively participating in  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    the rollout of the strategic plan</a:t>
            </a:r>
          </a:p>
          <a:p>
            <a:pPr lvl="0"/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00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Project leaders are engaging additional offices and campus colleagues in their work creating an inclusive process</a:t>
            </a:r>
          </a:p>
        </p:txBody>
      </p:sp>
    </p:spTree>
    <p:extLst>
      <p:ext uri="{BB962C8B-B14F-4D97-AF65-F5344CB8AC3E}">
        <p14:creationId xmlns:p14="http://schemas.microsoft.com/office/powerpoint/2010/main" val="187721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34866-BB2F-D834-7F1C-1C0AFDD29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3EBE-61EF-ED8D-D13E-499EEEEE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365125"/>
            <a:ext cx="4430486" cy="6351361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Highlights</a:t>
            </a: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 liberal arts mission</a:t>
            </a:r>
            <a:b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access and belonging</a:t>
            </a:r>
            <a:b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 the student voice and experience</a:t>
            </a:r>
            <a:b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680D3-A548-9FF4-F52A-7243E1091986}"/>
              </a:ext>
            </a:extLst>
          </p:cNvPr>
          <p:cNvSpPr txBox="1"/>
          <p:nvPr/>
        </p:nvSpPr>
        <p:spPr>
          <a:xfrm>
            <a:off x="5010539" y="850316"/>
            <a:ext cx="65392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1: Distinctive liberal arts mission: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College will position itself to effectively make key institutional decisions regarding all aspects of campus functions, including enrollment, academic programming, mission, and vision</a:t>
            </a:r>
          </a:p>
          <a:p>
            <a:pPr lvl="0"/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00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2: Increase access, belonging, and success: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College will ensure that growth in diversity, equity, and belonging stays at the forefront of all institutional actions and decision-making</a:t>
            </a:r>
          </a:p>
          <a:p>
            <a:pPr lvl="0"/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00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 3: Enhance the student voice and experience: 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proactively leveraging current strengths and focusing on building a more positive experience for students, the College can simultaneously address enrollment and retention</a:t>
            </a:r>
          </a:p>
        </p:txBody>
      </p:sp>
    </p:spTree>
    <p:extLst>
      <p:ext uri="{BB962C8B-B14F-4D97-AF65-F5344CB8AC3E}">
        <p14:creationId xmlns:p14="http://schemas.microsoft.com/office/powerpoint/2010/main" val="405090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A10C33-5E4D-F9ED-480D-08721682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5C3B39-8980-EA01-56C8-372BB4503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73419-8F50-AD56-F336-F45BCD6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60" y="97622"/>
            <a:ext cx="7122832" cy="95363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Goal 1: Liberal Arts Mission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1F443FD-B9BD-D319-B8A2-3E2C8B16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14" y="1237910"/>
            <a:ext cx="5564655" cy="552246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sz="2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Hired ADV to conduct market research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Identified a 15-member working group to revise mission, vision, and value statements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Strategic budget group developing budget plan tied to enrollment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Working on strategies to better utilize institutional, state, and federal student aid to support students and enhance recruitment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Conducted a full institutional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audit and optimization initiative making it dynamic and fully accessible 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Moved from decentralized, ad hoc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activity to a centrally managed, strategic institutional model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Launched personalized communications initiative to reduce summer melt and improve transfer conversion</a:t>
            </a: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3E1A6-BD1B-F134-0C68-8D4A0D337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r="-1" b="-1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310C2-C10A-6ABE-13DB-AED66E0BD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8549" b="2"/>
          <a:stretch>
            <a:fillRect/>
          </a:stretch>
        </p:blipFill>
        <p:spPr>
          <a:xfrm>
            <a:off x="5743509" y="2447415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D7B805-7FFE-2F07-23AC-7C7208EC7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11314" b="-1"/>
          <a:stretch>
            <a:fillRect/>
          </a:stretch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716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CE7AF5-97DC-7FA4-72DE-6B7759452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788F91E-0905-BA7F-BFD3-08CC58D73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2666F-EBE7-023B-7F5C-587E6134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8" y="306661"/>
            <a:ext cx="6146813" cy="953635"/>
          </a:xfrm>
        </p:spPr>
        <p:txBody>
          <a:bodyPr anchor="b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Goal 2: Increase Access and Success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0F64D1E-AC0E-EB99-7876-B7A418DA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00" y="1261236"/>
            <a:ext cx="5573046" cy="54004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Diversity, Equity, Inclusion, and Belonging Council makeup, charge, and SMART goals have been developed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Hiring a travel and study abroad specialist for the Trombley-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Westall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Trailblazer Center 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Spring travel courses planned and scheduled 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Developing transportation plan for access to local High Impact Practices (HIPs)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Utilized SUCCESS and 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TRiO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 funding to hire 4 positions dedicated to student achievement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Piloted a library textbook loan and expanded textbook reserve program this spring</a:t>
            </a: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with the Mayor’s programming consultants and North Adams Public Schools Superintendent to plan professional development and volunteer opportunities</a:t>
            </a:r>
          </a:p>
          <a:p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i="1">
              <a:solidFill>
                <a:schemeClr val="tx2">
                  <a:lumMod val="10000"/>
                  <a:lumOff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98957-75CC-65F1-CA05-262021786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r="282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0043B9-6B23-9C19-7A02-A84EC9E52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9" t="35868" r="4289" b="-2772"/>
          <a:stretch>
            <a:fillRect/>
          </a:stretch>
        </p:blipFill>
        <p:spPr>
          <a:xfrm>
            <a:off x="5743509" y="2390034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8EEAE0-969F-569D-13EE-144827A65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r="683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8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0E1F3-A723-B08E-59AF-6191DF1D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1084DC1-F774-FE38-7026-A900849E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A241F-F71B-CF1B-98B8-CF43CA08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18" y="444698"/>
            <a:ext cx="7111006" cy="953635"/>
          </a:xfrm>
        </p:spPr>
        <p:txBody>
          <a:bodyPr anchor="b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Goal 3: Enhance the Student Voice and Experience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E700384-A224-C269-767F-C8F8F1053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18" y="1773935"/>
            <a:ext cx="5313140" cy="4805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Drafting an institution wide inclusive definition for student leadership </a:t>
            </a: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Expanding, and incentivizing student leadership opportunities with an eye towards equity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Building out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experiential transcript 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to track student milestones and accomplishments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Developed Strategic Facilities Plan to guide renovation and construction</a:t>
            </a:r>
          </a:p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Adding additional late night and weekend programming to build community and expand social opportunities</a:t>
            </a:r>
          </a:p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Refreshed commuter spaces to be more welcoming and beneficial</a:t>
            </a:r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34D864-7453-C46A-7952-7EFA61686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r="1070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ECC78-2B6B-E8C4-8F4E-5EFDA480B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t="5318" r="557" b="27684"/>
          <a:stretch>
            <a:fillRect/>
          </a:stretch>
        </p:blipFill>
        <p:spPr>
          <a:xfrm>
            <a:off x="5762759" y="2390034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86FF1B-4F73-8265-134D-4E074564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6844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838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B44E21-3A8D-A192-F268-F5E9E0E5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59EFF3-EA03-AD52-05D9-CAE9A0F95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03074-A57A-E8AA-3D26-5BBEAB40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18" y="444698"/>
            <a:ext cx="7111006" cy="953635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Update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1BF4B05-6E85-C641-FC3E-ED73969EB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93" y="1981199"/>
            <a:ext cx="5110735" cy="45983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budget is regularly monitored to ensure appropriate spending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track to spend down appropriate Board funds by June 30</a:t>
            </a:r>
            <a:r>
              <a:rPr lang="en-US" sz="2000" baseline="30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SUCCESS funds to ensure funds are utilized to support student success and engagement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Beginning to build the FY 27-28 budget for Strategic Planning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47054B-96C0-EA13-9944-F4CCC444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r="21729"/>
          <a:stretch/>
        </p:blipFill>
        <p:spPr>
          <a:xfrm>
            <a:off x="8441020" y="3681459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369870-96D0-CD81-B62F-736B1AAE8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16865"/>
          <a:stretch/>
        </p:blipFill>
        <p:spPr>
          <a:xfrm>
            <a:off x="5636522" y="2390034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C7DE8F-55C3-46D8-47E0-A5EAD299E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680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6548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3C49D840836A49BDA502C0BB54FC6C" ma:contentTypeVersion="3" ma:contentTypeDescription="Create a new document." ma:contentTypeScope="" ma:versionID="6b4ba3fd720dc3d96b34df082047c2cd">
  <xsd:schema xmlns:xsd="http://www.w3.org/2001/XMLSchema" xmlns:xs="http://www.w3.org/2001/XMLSchema" xmlns:p="http://schemas.microsoft.com/office/2006/metadata/properties" xmlns:ns2="b06f88f8-c4a5-49a4-8ec4-cce5bb4883c0" targetNamespace="http://schemas.microsoft.com/office/2006/metadata/properties" ma:root="true" ma:fieldsID="a1d85e57bc6dafc3f886ae27c409b4b6" ns2:_="">
    <xsd:import namespace="b06f88f8-c4a5-49a4-8ec4-cce5bb4883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88f8-c4a5-49a4-8ec4-cce5bb488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46EE78-84AB-4835-80DE-9330BE5F4C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C1D4C-B5D2-4E3C-A5B5-017FC2B6FA6C}">
  <ds:schemaRefs>
    <ds:schemaRef ds:uri="b06f88f8-c4a5-49a4-8ec4-cce5bb4883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23542A-873B-44A6-8673-3F4DC5D47295}">
  <ds:schemaRefs>
    <ds:schemaRef ds:uri="b06f88f8-c4a5-49a4-8ec4-cce5bb4883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2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MCLA Strategic Planning 2025-2030</vt:lpstr>
      <vt:lpstr>Institutional Planning Timeline 2021 - 2028</vt:lpstr>
      <vt:lpstr>Overview  Opportunities, challenges,  and achievements </vt:lpstr>
      <vt:lpstr>Participation   </vt:lpstr>
      <vt:lpstr>Plan Highlights  Distinctive liberal arts mission  Increase access and belonging  Enhance the student voice and experience </vt:lpstr>
      <vt:lpstr>Goal 1: Liberal Arts Mission</vt:lpstr>
      <vt:lpstr>Goal 2: Increase Access and Success</vt:lpstr>
      <vt:lpstr>Goal 3: Enhance the Student Voice and Experience </vt:lpstr>
      <vt:lpstr>Financial Update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Connelly</dc:creator>
  <cp:revision>1</cp:revision>
  <cp:lastPrinted>2026-02-11T15:28:00Z</cp:lastPrinted>
  <dcterms:created xsi:type="dcterms:W3CDTF">2026-01-27T20:48:08Z</dcterms:created>
  <dcterms:modified xsi:type="dcterms:W3CDTF">2026-02-12T17:46:55Z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0x010100733C49D840836A49BDA502C0BB54FC6C</vt:lpwstr>
  </property>
</Properties>
</file>